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60" r:id="rId5"/>
    <p:sldId id="261" r:id="rId6"/>
    <p:sldId id="257" r:id="rId7"/>
    <p:sldId id="258" r:id="rId8"/>
    <p:sldId id="259" r:id="rId9"/>
    <p:sldId id="264" r:id="rId10"/>
    <p:sldId id="266" r:id="rId11"/>
    <p:sldId id="265"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4523" autoAdjust="0"/>
    <p:restoredTop sz="94660"/>
  </p:normalViewPr>
  <p:slideViewPr>
    <p:cSldViewPr>
      <p:cViewPr varScale="1">
        <p:scale>
          <a:sx n="103" d="100"/>
          <a:sy n="103" d="100"/>
        </p:scale>
        <p:origin x="-66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C384726-3068-4F91-99CB-15EFA5F352F0}" type="datetimeFigureOut">
              <a:rPr lang="en-US"/>
              <a:pPr>
                <a:defRPr/>
              </a:pPr>
              <a:t>12/22/2010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D276BB-BEA1-4D45-9CE8-D8133BEF6FDA}" type="slidenum">
              <a:rPr lang="en-US"/>
              <a:pPr>
                <a:defRPr/>
              </a:pPr>
              <a:t>‹#›</a:t>
            </a:fld>
            <a:endParaRPr lang="en-US"/>
          </a:p>
        </p:txBody>
      </p:sp>
    </p:spTree>
    <p:extLst>
      <p:ext uri="{BB962C8B-B14F-4D97-AF65-F5344CB8AC3E}">
        <p14:creationId xmlns:p14="http://schemas.microsoft.com/office/powerpoint/2010/main" val="3096409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6626E2-D5C9-4C26-951C-A958496DA937}" type="datetimeFigureOut">
              <a:rPr lang="en-US"/>
              <a:pPr>
                <a:defRPr/>
              </a:pPr>
              <a:t>12/22/2010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122E54-D168-4287-BD65-0091FCAD2AEB}" type="slidenum">
              <a:rPr lang="en-US"/>
              <a:pPr>
                <a:defRPr/>
              </a:pPr>
              <a:t>‹#›</a:t>
            </a:fld>
            <a:endParaRPr lang="en-US"/>
          </a:p>
        </p:txBody>
      </p:sp>
    </p:spTree>
    <p:extLst>
      <p:ext uri="{BB962C8B-B14F-4D97-AF65-F5344CB8AC3E}">
        <p14:creationId xmlns:p14="http://schemas.microsoft.com/office/powerpoint/2010/main" val="1048684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5DDB1E-B81B-4E21-9D65-6E90982C9039}" type="datetimeFigureOut">
              <a:rPr lang="en-US"/>
              <a:pPr>
                <a:defRPr/>
              </a:pPr>
              <a:t>12/22/2010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2234B7-9F75-4FD8-94CD-BE78EADD4E7C}" type="slidenum">
              <a:rPr lang="en-US"/>
              <a:pPr>
                <a:defRPr/>
              </a:pPr>
              <a:t>‹#›</a:t>
            </a:fld>
            <a:endParaRPr lang="en-US"/>
          </a:p>
        </p:txBody>
      </p:sp>
    </p:spTree>
    <p:extLst>
      <p:ext uri="{BB962C8B-B14F-4D97-AF65-F5344CB8AC3E}">
        <p14:creationId xmlns:p14="http://schemas.microsoft.com/office/powerpoint/2010/main" val="2477374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88970C-8E4F-45A2-A8D1-E02C152EED5E}" type="datetimeFigureOut">
              <a:rPr lang="en-US"/>
              <a:pPr>
                <a:defRPr/>
              </a:pPr>
              <a:t>12/22/2010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B3330E-68E9-4856-8AB0-4547FD6A9D94}" type="slidenum">
              <a:rPr lang="en-US"/>
              <a:pPr>
                <a:defRPr/>
              </a:pPr>
              <a:t>‹#›</a:t>
            </a:fld>
            <a:endParaRPr lang="en-US"/>
          </a:p>
        </p:txBody>
      </p:sp>
    </p:spTree>
    <p:extLst>
      <p:ext uri="{BB962C8B-B14F-4D97-AF65-F5344CB8AC3E}">
        <p14:creationId xmlns:p14="http://schemas.microsoft.com/office/powerpoint/2010/main" val="224975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97456BB-C684-471C-AC00-C9D50E0F80E9}" type="datetimeFigureOut">
              <a:rPr lang="en-US"/>
              <a:pPr>
                <a:defRPr/>
              </a:pPr>
              <a:t>12/22/2010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127EFF-17D9-423F-8C32-5C0D7A63A969}" type="slidenum">
              <a:rPr lang="en-US"/>
              <a:pPr>
                <a:defRPr/>
              </a:pPr>
              <a:t>‹#›</a:t>
            </a:fld>
            <a:endParaRPr lang="en-US"/>
          </a:p>
        </p:txBody>
      </p:sp>
    </p:spTree>
    <p:extLst>
      <p:ext uri="{BB962C8B-B14F-4D97-AF65-F5344CB8AC3E}">
        <p14:creationId xmlns:p14="http://schemas.microsoft.com/office/powerpoint/2010/main" val="2291275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86707FA-8A50-4815-9997-0BCF6DE3E3C4}" type="datetimeFigureOut">
              <a:rPr lang="en-US"/>
              <a:pPr>
                <a:defRPr/>
              </a:pPr>
              <a:t>12/22/2010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BFB56CD-69AD-494C-8873-F150AE75DA14}" type="slidenum">
              <a:rPr lang="en-US"/>
              <a:pPr>
                <a:defRPr/>
              </a:pPr>
              <a:t>‹#›</a:t>
            </a:fld>
            <a:endParaRPr lang="en-US"/>
          </a:p>
        </p:txBody>
      </p:sp>
    </p:spTree>
    <p:extLst>
      <p:ext uri="{BB962C8B-B14F-4D97-AF65-F5344CB8AC3E}">
        <p14:creationId xmlns:p14="http://schemas.microsoft.com/office/powerpoint/2010/main" val="723239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6E17E7C-DF99-4FF2-BD70-934F4143D101}" type="datetimeFigureOut">
              <a:rPr lang="en-US"/>
              <a:pPr>
                <a:defRPr/>
              </a:pPr>
              <a:t>12/22/2010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C121FDC-E2D1-426A-A6D6-4BC13F95DB37}" type="slidenum">
              <a:rPr lang="en-US"/>
              <a:pPr>
                <a:defRPr/>
              </a:pPr>
              <a:t>‹#›</a:t>
            </a:fld>
            <a:endParaRPr lang="en-US"/>
          </a:p>
        </p:txBody>
      </p:sp>
    </p:spTree>
    <p:extLst>
      <p:ext uri="{BB962C8B-B14F-4D97-AF65-F5344CB8AC3E}">
        <p14:creationId xmlns:p14="http://schemas.microsoft.com/office/powerpoint/2010/main" val="3538949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BB0519C-F6F0-4E92-9AF9-5DE98CEA73DD}" type="datetimeFigureOut">
              <a:rPr lang="en-US"/>
              <a:pPr>
                <a:defRPr/>
              </a:pPr>
              <a:t>12/22/2010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0CCA014-9D05-4727-9394-43F09AB2BB90}" type="slidenum">
              <a:rPr lang="en-US"/>
              <a:pPr>
                <a:defRPr/>
              </a:pPr>
              <a:t>‹#›</a:t>
            </a:fld>
            <a:endParaRPr lang="en-US"/>
          </a:p>
        </p:txBody>
      </p:sp>
    </p:spTree>
    <p:extLst>
      <p:ext uri="{BB962C8B-B14F-4D97-AF65-F5344CB8AC3E}">
        <p14:creationId xmlns:p14="http://schemas.microsoft.com/office/powerpoint/2010/main" val="162433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FC29758-B5D1-46B4-93BC-F3B31DF6CB87}" type="datetimeFigureOut">
              <a:rPr lang="en-US"/>
              <a:pPr>
                <a:defRPr/>
              </a:pPr>
              <a:t>12/22/2010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D19F62C-ABA6-45B9-AB1F-F1ACCD737524}" type="slidenum">
              <a:rPr lang="en-US"/>
              <a:pPr>
                <a:defRPr/>
              </a:pPr>
              <a:t>‹#›</a:t>
            </a:fld>
            <a:endParaRPr lang="en-US"/>
          </a:p>
        </p:txBody>
      </p:sp>
    </p:spTree>
    <p:extLst>
      <p:ext uri="{BB962C8B-B14F-4D97-AF65-F5344CB8AC3E}">
        <p14:creationId xmlns:p14="http://schemas.microsoft.com/office/powerpoint/2010/main" val="1747528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A5CC35C-4F36-45DE-AADC-2605273220C0}" type="datetimeFigureOut">
              <a:rPr lang="en-US"/>
              <a:pPr>
                <a:defRPr/>
              </a:pPr>
              <a:t>12/22/2010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3F18AEC-6330-413F-870C-FC8A9A253E05}" type="slidenum">
              <a:rPr lang="en-US"/>
              <a:pPr>
                <a:defRPr/>
              </a:pPr>
              <a:t>‹#›</a:t>
            </a:fld>
            <a:endParaRPr lang="en-US"/>
          </a:p>
        </p:txBody>
      </p:sp>
    </p:spTree>
    <p:extLst>
      <p:ext uri="{BB962C8B-B14F-4D97-AF65-F5344CB8AC3E}">
        <p14:creationId xmlns:p14="http://schemas.microsoft.com/office/powerpoint/2010/main" val="1828353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887C727-339A-4EE2-B763-383BC07C4651}" type="datetimeFigureOut">
              <a:rPr lang="en-US"/>
              <a:pPr>
                <a:defRPr/>
              </a:pPr>
              <a:t>12/22/2010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36A697-53CD-43DB-B706-313680D8FDC8}" type="slidenum">
              <a:rPr lang="en-US"/>
              <a:pPr>
                <a:defRPr/>
              </a:pPr>
              <a:t>‹#›</a:t>
            </a:fld>
            <a:endParaRPr lang="en-US"/>
          </a:p>
        </p:txBody>
      </p:sp>
    </p:spTree>
    <p:extLst>
      <p:ext uri="{BB962C8B-B14F-4D97-AF65-F5344CB8AC3E}">
        <p14:creationId xmlns:p14="http://schemas.microsoft.com/office/powerpoint/2010/main" val="860296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C86D7CB-F229-4AA4-B6DC-D7CC88C175DE}" type="datetimeFigureOut">
              <a:rPr lang="en-US"/>
              <a:pPr>
                <a:defRPr/>
              </a:pPr>
              <a:t>12/22/2010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B72A489-2A01-4491-962F-7EBFDB7B1C6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solidFill>
                  <a:schemeClr val="bg1"/>
                </a:solidFill>
              </a:rPr>
              <a:t>The Civil War:</a:t>
            </a:r>
            <a:br>
              <a:rPr lang="en-US" smtClean="0">
                <a:solidFill>
                  <a:schemeClr val="bg1"/>
                </a:solidFill>
              </a:rPr>
            </a:br>
            <a:r>
              <a:rPr lang="en-US" smtClean="0">
                <a:solidFill>
                  <a:schemeClr val="bg1"/>
                </a:solidFill>
              </a:rPr>
              <a:t>Abraham Lincoln </a:t>
            </a:r>
            <a:br>
              <a:rPr lang="en-US" smtClean="0">
                <a:solidFill>
                  <a:schemeClr val="bg1"/>
                </a:solidFill>
              </a:rPr>
            </a:br>
            <a:r>
              <a:rPr lang="en-US" smtClean="0">
                <a:solidFill>
                  <a:schemeClr val="bg1"/>
                </a:solidFill>
              </a:rPr>
              <a:t>Primary Source Documents</a:t>
            </a:r>
          </a:p>
        </p:txBody>
      </p:sp>
      <p:sp>
        <p:nvSpPr>
          <p:cNvPr id="3" name="Subtitle 2"/>
          <p:cNvSpPr>
            <a:spLocks noGrp="1"/>
          </p:cNvSpPr>
          <p:nvPr>
            <p:ph type="subTitle" idx="1"/>
          </p:nvPr>
        </p:nvSpPr>
        <p:spPr>
          <a:xfrm>
            <a:off x="1371600" y="4724400"/>
            <a:ext cx="6400800" cy="1752600"/>
          </a:xfrm>
        </p:spPr>
        <p:txBody>
          <a:bodyPr rtlCol="0">
            <a:normAutofit fontScale="85000" lnSpcReduction="20000"/>
          </a:bodyPr>
          <a:lstStyle/>
          <a:p>
            <a:pPr eaLnBrk="1" fontAlgn="auto" hangingPunct="1">
              <a:spcAft>
                <a:spcPts val="0"/>
              </a:spcAft>
              <a:buFont typeface="Arial" pitchFamily="34" charset="0"/>
              <a:buNone/>
              <a:defRPr/>
            </a:pPr>
            <a:r>
              <a:rPr lang="en-US" dirty="0" smtClean="0">
                <a:solidFill>
                  <a:schemeClr val="bg1"/>
                </a:solidFill>
              </a:rPr>
              <a:t>Nick </a:t>
            </a:r>
            <a:r>
              <a:rPr lang="en-US" dirty="0" err="1" smtClean="0">
                <a:solidFill>
                  <a:schemeClr val="bg1"/>
                </a:solidFill>
              </a:rPr>
              <a:t>Grondin</a:t>
            </a:r>
            <a:endParaRPr lang="en-US" dirty="0" smtClean="0">
              <a:solidFill>
                <a:schemeClr val="bg1"/>
              </a:solidFill>
            </a:endParaRPr>
          </a:p>
          <a:p>
            <a:pPr eaLnBrk="1" fontAlgn="auto" hangingPunct="1">
              <a:spcAft>
                <a:spcPts val="0"/>
              </a:spcAft>
              <a:buFont typeface="Arial" pitchFamily="34" charset="0"/>
              <a:buNone/>
              <a:defRPr/>
            </a:pPr>
            <a:r>
              <a:rPr lang="en-US" dirty="0" smtClean="0">
                <a:solidFill>
                  <a:schemeClr val="bg1"/>
                </a:solidFill>
              </a:rPr>
              <a:t>United States History 1</a:t>
            </a:r>
          </a:p>
          <a:p>
            <a:pPr eaLnBrk="1" fontAlgn="auto" hangingPunct="1">
              <a:spcAft>
                <a:spcPts val="0"/>
              </a:spcAft>
              <a:buFont typeface="Arial" pitchFamily="34" charset="0"/>
              <a:buNone/>
              <a:defRPr/>
            </a:pPr>
            <a:r>
              <a:rPr lang="en-US" dirty="0" smtClean="0">
                <a:solidFill>
                  <a:schemeClr val="bg1"/>
                </a:solidFill>
              </a:rPr>
              <a:t>Mr. Hartley Period 3</a:t>
            </a:r>
          </a:p>
          <a:p>
            <a:pPr eaLnBrk="1" fontAlgn="auto" hangingPunct="1">
              <a:spcAft>
                <a:spcPts val="0"/>
              </a:spcAft>
              <a:buFont typeface="Arial" pitchFamily="34" charset="0"/>
              <a:buNone/>
              <a:defRPr/>
            </a:pPr>
            <a:r>
              <a:rPr lang="en-US" dirty="0" smtClean="0">
                <a:solidFill>
                  <a:schemeClr val="bg1"/>
                </a:solidFill>
              </a:rPr>
              <a:t>Due: 12/23/2010</a:t>
            </a:r>
            <a:endParaRPr lang="en-US" dirty="0">
              <a:solidFill>
                <a:schemeClr val="bg1"/>
              </a:solidFill>
            </a:endParaRPr>
          </a:p>
        </p:txBody>
      </p:sp>
      <p:pic>
        <p:nvPicPr>
          <p:cNvPr id="2052" name="Picture 2" descr="C:\Users\20615\AppData\Local\Microsoft\Windows\Temporary Internet Files\Content.IE5\1JKUZAE4\MC90000102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52400"/>
            <a:ext cx="28194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9350" y="152400"/>
            <a:ext cx="2759075"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4" name="Rectangle 3"/>
          <p:cNvSpPr>
            <a:spLocks noChangeArrowheads="1"/>
          </p:cNvSpPr>
          <p:nvPr/>
        </p:nvSpPr>
        <p:spPr bwMode="auto">
          <a:xfrm>
            <a:off x="6653213" y="1857375"/>
            <a:ext cx="1981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500"/>
              <a:t>http://www.world-free-printable-flags.com/images/Rebel_Flag.jpg</a:t>
            </a:r>
          </a:p>
        </p:txBody>
      </p:sp>
      <p:pic>
        <p:nvPicPr>
          <p:cNvPr id="2055" name="Picture 5" descr="C:\Users\20615\AppData\Local\Microsoft\Windows\Temporary Internet Files\Content.IE5\BWRIY1B9\MC90003645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3886200"/>
            <a:ext cx="2057400"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Citations</a:t>
            </a:r>
          </a:p>
        </p:txBody>
      </p:sp>
      <p:sp>
        <p:nvSpPr>
          <p:cNvPr id="11267" name="Content Placeholder 2"/>
          <p:cNvSpPr>
            <a:spLocks noGrp="1"/>
          </p:cNvSpPr>
          <p:nvPr>
            <p:ph idx="1"/>
          </p:nvPr>
        </p:nvSpPr>
        <p:spPr>
          <a:xfrm>
            <a:off x="457200" y="1371600"/>
            <a:ext cx="8229600" cy="4525963"/>
          </a:xfrm>
        </p:spPr>
        <p:txBody>
          <a:bodyPr/>
          <a:lstStyle/>
          <a:p>
            <a:pPr marL="0" indent="0">
              <a:buFont typeface="Arial" charset="0"/>
              <a:buNone/>
            </a:pPr>
            <a:r>
              <a:rPr lang="en-US" sz="1800" smtClean="0"/>
              <a:t>Gardner, Alexander. 1865. Photograph. WCMA. Web. 17 Dec. 2010. 	&lt;http://www.wcma.org/press/09/BIG_IMAGES/09_Lincoln/Gardner	_Lincoln_photograph.jpg&gt;.</a:t>
            </a:r>
          </a:p>
          <a:p>
            <a:pPr marL="0" indent="0">
              <a:buFont typeface="Arial" charset="0"/>
              <a:buNone/>
            </a:pPr>
            <a:endParaRPr lang="en-US" sz="1800" smtClean="0"/>
          </a:p>
          <a:p>
            <a:pPr marL="0" indent="0">
              <a:buFont typeface="Arial" charset="0"/>
              <a:buNone/>
            </a:pPr>
            <a:r>
              <a:rPr lang="en-US" sz="1800" smtClean="0"/>
              <a:t>Gibbons, James Sloan. "We Are Coming Father Abra'am 300,000 More." Orch. 	Luther 	Orlando Emerson. Written. 1862. MIDI.</a:t>
            </a:r>
          </a:p>
          <a:p>
            <a:pPr marL="0" indent="0">
              <a:buFont typeface="Arial" charset="0"/>
              <a:buNone/>
            </a:pPr>
            <a:endParaRPr lang="en-US" sz="1800" smtClean="0"/>
          </a:p>
          <a:p>
            <a:pPr marL="0" indent="0">
              <a:buFont typeface="Arial" charset="0"/>
              <a:buNone/>
            </a:pPr>
            <a:r>
              <a:rPr lang="en-US" sz="1800" smtClean="0"/>
              <a:t>Hesler, Alexander. Untiteld. 1860. Photograph. Wikimedia. Web. 17 Dec. 2010. 	&lt;http://upload.wikimedia.org/wikipedia/commons/3/3c/Abraham_L	incoln_by_Alexander_Hesler,_1860.png&gt;.</a:t>
            </a:r>
          </a:p>
          <a:p>
            <a:pPr marL="0" indent="0">
              <a:buFont typeface="Arial" charset="0"/>
              <a:buNone/>
            </a:pPr>
            <a:endParaRPr lang="en-US" sz="1800" smtClean="0"/>
          </a:p>
          <a:p>
            <a:pPr marL="0" indent="0">
              <a:buFont typeface="Arial" charset="0"/>
              <a:buNone/>
            </a:pPr>
            <a:r>
              <a:rPr lang="en-US" sz="1800" smtClean="0"/>
              <a:t>"The Inaugural." Editorial. The New York Times 5 Mar. 1861. Print Re- 	Published.</a:t>
            </a:r>
          </a:p>
          <a:p>
            <a:pPr marL="0" indent="0">
              <a:buFont typeface="Arial" charset="0"/>
              <a:buNone/>
            </a:pPr>
            <a:endParaRPr lang="en-US" sz="1800" smtClean="0"/>
          </a:p>
          <a:p>
            <a:pPr marL="0" indent="0">
              <a:buFont typeface="Arial" charset="0"/>
              <a:buNone/>
            </a:pPr>
            <a:r>
              <a:rPr lang="en-US" sz="1800" smtClean="0"/>
              <a:t>Lincoln, Abraham. "The Momentous Issue." The Lincoln Reader. Ed. Paul M. Angle. 	New Brunswick, NJ: Rutgers UP, 1947. 253-54. Print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Analysis: Song Lyrics</a:t>
            </a:r>
          </a:p>
        </p:txBody>
      </p:sp>
      <p:sp>
        <p:nvSpPr>
          <p:cNvPr id="12291" name="Content Placeholder 2"/>
          <p:cNvSpPr>
            <a:spLocks noGrp="1"/>
          </p:cNvSpPr>
          <p:nvPr>
            <p:ph idx="1"/>
          </p:nvPr>
        </p:nvSpPr>
        <p:spPr>
          <a:xfrm>
            <a:off x="457200" y="1447800"/>
            <a:ext cx="8229600" cy="4525963"/>
          </a:xfrm>
        </p:spPr>
        <p:txBody>
          <a:bodyPr/>
          <a:lstStyle/>
          <a:p>
            <a:pPr marL="0" indent="0" eaLnBrk="1" hangingPunct="1">
              <a:buFont typeface="Arial" charset="0"/>
              <a:buNone/>
            </a:pPr>
            <a:r>
              <a:rPr lang="en-US" sz="2400" smtClean="0"/>
              <a:t>The message of this song is saying how the Union soldiers were going to take over the Confederacy and give the Union control from the North to the South. The song was written in 1862, and in 1862 the Union took heavy setbacks and Lincoln had called for 300,000 volunteers. The song was written by a Quaker abolitionist, saying how the Union would bring forth the volunteers for President Lincoln and defeat the Confederacy to restore the Union. One interesting aspect of the song was the fact that how confident the Union was that they would have 300,000 people fight for the President, and how descriptive of their pride coming to the battle was.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smtClean="0"/>
              <a:t>General Information: Journal/Speech</a:t>
            </a:r>
          </a:p>
        </p:txBody>
      </p:sp>
      <p:sp>
        <p:nvSpPr>
          <p:cNvPr id="3075" name="Content Placeholder 2"/>
          <p:cNvSpPr>
            <a:spLocks noGrp="1"/>
          </p:cNvSpPr>
          <p:nvPr>
            <p:ph idx="1"/>
          </p:nvPr>
        </p:nvSpPr>
        <p:spPr/>
        <p:txBody>
          <a:bodyPr/>
          <a:lstStyle/>
          <a:p>
            <a:pPr marL="0" indent="0" eaLnBrk="1" hangingPunct="1">
              <a:buFont typeface="Arial" charset="0"/>
              <a:buNone/>
            </a:pPr>
            <a:r>
              <a:rPr lang="en-US" smtClean="0"/>
              <a:t>Author: Abraham Lincoln</a:t>
            </a:r>
          </a:p>
          <a:p>
            <a:pPr marL="0" indent="0" eaLnBrk="1" hangingPunct="1">
              <a:buFont typeface="Arial" charset="0"/>
              <a:buNone/>
            </a:pPr>
            <a:r>
              <a:rPr lang="en-US" smtClean="0"/>
              <a:t>Date: July 4, 1861</a:t>
            </a:r>
          </a:p>
          <a:p>
            <a:pPr marL="0" indent="0" eaLnBrk="1" hangingPunct="1">
              <a:buFont typeface="Arial" charset="0"/>
              <a:buNone/>
            </a:pPr>
            <a:r>
              <a:rPr lang="en-US" smtClean="0"/>
              <a:t>Place of Origin: The United States Capital, </a:t>
            </a:r>
          </a:p>
          <a:p>
            <a:pPr marL="0" indent="0" eaLnBrk="1" hangingPunct="1">
              <a:buFont typeface="Arial" charset="0"/>
              <a:buNone/>
            </a:pPr>
            <a:r>
              <a:rPr lang="en-US" smtClean="0"/>
              <a:t>			Washington, D.C</a:t>
            </a:r>
          </a:p>
          <a:p>
            <a:pPr marL="0" indent="0" eaLnBrk="1" hangingPunct="1">
              <a:buFont typeface="Arial" charset="0"/>
              <a:buNone/>
            </a:pPr>
            <a:r>
              <a:rPr lang="en-US" smtClean="0"/>
              <a:t>Explanation of Document:</a:t>
            </a:r>
          </a:p>
          <a:p>
            <a:pPr marL="0" indent="0" eaLnBrk="1" hangingPunct="1">
              <a:buFont typeface="Arial" charset="0"/>
              <a:buNone/>
            </a:pPr>
            <a:r>
              <a:rPr lang="en-US" smtClean="0"/>
              <a:t>	This is an excerpt of a speech given by President Lincoln to a joint session of congress on 7/4/1861.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Analysis: Journal/Speech</a:t>
            </a:r>
          </a:p>
        </p:txBody>
      </p:sp>
      <p:sp>
        <p:nvSpPr>
          <p:cNvPr id="4099" name="Content Placeholder 2"/>
          <p:cNvSpPr>
            <a:spLocks noGrp="1"/>
          </p:cNvSpPr>
          <p:nvPr>
            <p:ph idx="1"/>
          </p:nvPr>
        </p:nvSpPr>
        <p:spPr>
          <a:xfrm>
            <a:off x="457200" y="1447800"/>
            <a:ext cx="8229600" cy="4525963"/>
          </a:xfrm>
        </p:spPr>
        <p:txBody>
          <a:bodyPr/>
          <a:lstStyle/>
          <a:p>
            <a:pPr marL="0" indent="0" eaLnBrk="1" hangingPunct="1">
              <a:buFont typeface="Arial" charset="0"/>
              <a:buNone/>
            </a:pPr>
            <a:r>
              <a:rPr lang="en-US" sz="2200" smtClean="0"/>
              <a:t>This was a speech given by Lincoln on Independence Day in 1861. At this point in the war, we have just seen the first shots fired earlier in the year, and secession was well underway and the confederacy was established. In the speech, he is saying that the Confederate attack on Ft. Sumter was unnecessary, because all the Union was doing was “giving of bread to the few brave and hungry men” at the Fort. This is obviously biased toward the Union, as Lincoln is saying it. Lincoln also said that the attack on the Fort began the “conflict of arms”. At the end of the speech Lincoln says that the issues is more than the fate of “these United States”, but whether a government of the people, can maintain its national integrity against domestic disturbances. He also brings forth a question of “Is there, in all republics, this inherent and fatal weakness [the domestic dispute]?”. I answer this question with yes, because if it is a government by the people, and the dispute if with the people, it must lead to a dispute in government, which can never help the union.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274638"/>
            <a:ext cx="9144000" cy="1143000"/>
          </a:xfrm>
        </p:spPr>
        <p:txBody>
          <a:bodyPr/>
          <a:lstStyle/>
          <a:p>
            <a:pPr eaLnBrk="1" hangingPunct="1"/>
            <a:r>
              <a:rPr lang="en-US" smtClean="0"/>
              <a:t>General Information:</a:t>
            </a:r>
            <a:br>
              <a:rPr lang="en-US" smtClean="0"/>
            </a:br>
            <a:r>
              <a:rPr lang="en-US" smtClean="0"/>
              <a:t>Newspaper Article</a:t>
            </a:r>
          </a:p>
        </p:txBody>
      </p:sp>
      <p:sp>
        <p:nvSpPr>
          <p:cNvPr id="5123" name="Content Placeholder 6"/>
          <p:cNvSpPr>
            <a:spLocks noGrp="1"/>
          </p:cNvSpPr>
          <p:nvPr>
            <p:ph idx="1"/>
          </p:nvPr>
        </p:nvSpPr>
        <p:spPr/>
        <p:txBody>
          <a:bodyPr/>
          <a:lstStyle/>
          <a:p>
            <a:pPr marL="0" indent="0" eaLnBrk="1" hangingPunct="1">
              <a:buFont typeface="Arial" charset="0"/>
              <a:buNone/>
            </a:pPr>
            <a:r>
              <a:rPr lang="en-US" smtClean="0"/>
              <a:t>Type: Editorial</a:t>
            </a:r>
          </a:p>
          <a:p>
            <a:pPr marL="0" indent="0" eaLnBrk="1" hangingPunct="1">
              <a:buFont typeface="Arial" charset="0"/>
              <a:buNone/>
            </a:pPr>
            <a:r>
              <a:rPr lang="en-US" smtClean="0"/>
              <a:t>Date: Tuesday March 5, 1861</a:t>
            </a:r>
          </a:p>
          <a:p>
            <a:pPr marL="0" indent="0" eaLnBrk="1" hangingPunct="1">
              <a:buFont typeface="Arial" charset="0"/>
              <a:buNone/>
            </a:pPr>
            <a:r>
              <a:rPr lang="en-US" smtClean="0"/>
              <a:t>Title: “The Inaugural”</a:t>
            </a:r>
          </a:p>
          <a:p>
            <a:pPr marL="0" indent="0" eaLnBrk="1" hangingPunct="1">
              <a:buFont typeface="Arial" charset="0"/>
              <a:buNone/>
            </a:pPr>
            <a:r>
              <a:rPr lang="en-US" smtClean="0"/>
              <a:t>Place of Origin: </a:t>
            </a:r>
            <a:r>
              <a:rPr lang="en-US" i="1" smtClean="0"/>
              <a:t>The New York Times</a:t>
            </a:r>
            <a:endParaRPr lang="en-US" smtClean="0"/>
          </a:p>
          <a:p>
            <a:pPr marL="0" indent="0" eaLnBrk="1" hangingPunct="1">
              <a:buFont typeface="Arial" charset="0"/>
              <a:buNone/>
            </a:pPr>
            <a:r>
              <a:rPr lang="en-US" smtClean="0"/>
              <a:t>Summary: This is an editorial on Lincoln’s inauguration.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Analysis: Newspaper Article</a:t>
            </a:r>
          </a:p>
        </p:txBody>
      </p:sp>
      <p:sp>
        <p:nvSpPr>
          <p:cNvPr id="6147" name="Content Placeholder 2"/>
          <p:cNvSpPr>
            <a:spLocks noGrp="1"/>
          </p:cNvSpPr>
          <p:nvPr>
            <p:ph idx="1"/>
          </p:nvPr>
        </p:nvSpPr>
        <p:spPr>
          <a:xfrm>
            <a:off x="457200" y="1295400"/>
            <a:ext cx="8229600" cy="4525963"/>
          </a:xfrm>
        </p:spPr>
        <p:txBody>
          <a:bodyPr/>
          <a:lstStyle/>
          <a:p>
            <a:pPr marL="0" indent="0" eaLnBrk="1" hangingPunct="1">
              <a:buFont typeface="Arial" charset="0"/>
              <a:buNone/>
            </a:pPr>
            <a:r>
              <a:rPr lang="en-US" sz="2400" smtClean="0"/>
              <a:t>This editorial was the day after Lincoln’s Inauguration. The written, unknown, said that this event will “infuse new hope and loyalty into the American heart.” The most surprising thing about this article is the final line, “If the Union cannot be saved on the basis and consistently with these principles, then it is better that it should not be saved at all” This surprising because this is coming from the North, and a majority of Northerners wanted to save the Union. The bias is mostly toward the Union, as it is Northern newspaper, but it is more saying that the Union shouldn’t be saved based upon the principles of the new Admiration.  This article falls right after Lincoln’s start of term, so it is about the event, and its effect on Union morale and purpose for war. I want to know more about why this unknown writer didn’t think the Union could be saved, because the principles he mentions are unclear.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General Information: Images</a:t>
            </a:r>
          </a:p>
        </p:txBody>
      </p:sp>
      <p:sp>
        <p:nvSpPr>
          <p:cNvPr id="7171" name="Text Placeholder 2"/>
          <p:cNvSpPr>
            <a:spLocks noGrp="1"/>
          </p:cNvSpPr>
          <p:nvPr>
            <p:ph type="body" idx="1"/>
          </p:nvPr>
        </p:nvSpPr>
        <p:spPr/>
        <p:txBody>
          <a:bodyPr/>
          <a:lstStyle/>
          <a:p>
            <a:pPr algn="ctr" eaLnBrk="1" hangingPunct="1"/>
            <a:r>
              <a:rPr lang="en-US" smtClean="0"/>
              <a:t>1860</a:t>
            </a:r>
          </a:p>
        </p:txBody>
      </p:sp>
      <p:sp>
        <p:nvSpPr>
          <p:cNvPr id="7172" name="Content Placeholder 3"/>
          <p:cNvSpPr>
            <a:spLocks noGrp="1"/>
          </p:cNvSpPr>
          <p:nvPr>
            <p:ph sz="half" idx="2"/>
          </p:nvPr>
        </p:nvSpPr>
        <p:spPr/>
        <p:txBody>
          <a:bodyPr/>
          <a:lstStyle/>
          <a:p>
            <a:pPr marL="0" indent="0" eaLnBrk="1" hangingPunct="1">
              <a:buFont typeface="Arial" charset="0"/>
              <a:buNone/>
            </a:pPr>
            <a:r>
              <a:rPr lang="en-US" smtClean="0"/>
              <a:t>Author: Alexander Hesler	</a:t>
            </a:r>
          </a:p>
          <a:p>
            <a:pPr marL="0" indent="0" eaLnBrk="1" hangingPunct="1">
              <a:buFont typeface="Arial" charset="0"/>
              <a:buNone/>
            </a:pPr>
            <a:r>
              <a:rPr lang="en-US" smtClean="0"/>
              <a:t>Date: June 3, 1860</a:t>
            </a:r>
          </a:p>
          <a:p>
            <a:pPr marL="0" indent="0" eaLnBrk="1" hangingPunct="1">
              <a:buFont typeface="Arial" charset="0"/>
              <a:buNone/>
            </a:pPr>
            <a:r>
              <a:rPr lang="en-US" smtClean="0"/>
              <a:t>Description: </a:t>
            </a:r>
          </a:p>
          <a:p>
            <a:pPr marL="0" indent="0" eaLnBrk="1" hangingPunct="1">
              <a:buFont typeface="Arial" charset="0"/>
              <a:buNone/>
            </a:pPr>
            <a:r>
              <a:rPr lang="en-US" smtClean="0"/>
              <a:t>A portrait of Abraham Lincoln during his run for President in 1860.</a:t>
            </a:r>
          </a:p>
          <a:p>
            <a:pPr marL="0" indent="0" eaLnBrk="1" hangingPunct="1">
              <a:buFont typeface="Arial" charset="0"/>
              <a:buNone/>
            </a:pPr>
            <a:endParaRPr lang="en-US" smtClean="0"/>
          </a:p>
        </p:txBody>
      </p:sp>
      <p:sp>
        <p:nvSpPr>
          <p:cNvPr id="7173" name="Text Placeholder 5"/>
          <p:cNvSpPr>
            <a:spLocks noGrp="1"/>
          </p:cNvSpPr>
          <p:nvPr>
            <p:ph type="body" sz="quarter" idx="3"/>
          </p:nvPr>
        </p:nvSpPr>
        <p:spPr/>
        <p:txBody>
          <a:bodyPr/>
          <a:lstStyle/>
          <a:p>
            <a:pPr algn="ctr" eaLnBrk="1" hangingPunct="1"/>
            <a:r>
              <a:rPr lang="en-US" smtClean="0"/>
              <a:t>1865</a:t>
            </a:r>
          </a:p>
        </p:txBody>
      </p:sp>
      <p:sp>
        <p:nvSpPr>
          <p:cNvPr id="7174" name="Content Placeholder 4"/>
          <p:cNvSpPr>
            <a:spLocks noGrp="1"/>
          </p:cNvSpPr>
          <p:nvPr>
            <p:ph sz="quarter" idx="4"/>
          </p:nvPr>
        </p:nvSpPr>
        <p:spPr/>
        <p:txBody>
          <a:bodyPr/>
          <a:lstStyle/>
          <a:p>
            <a:pPr marL="0" indent="0" eaLnBrk="1" hangingPunct="1">
              <a:buFont typeface="Arial" charset="0"/>
              <a:buNone/>
            </a:pPr>
            <a:r>
              <a:rPr lang="en-US" smtClean="0"/>
              <a:t>Author: Alexander Gardner</a:t>
            </a:r>
          </a:p>
          <a:p>
            <a:pPr marL="0" indent="0" eaLnBrk="1" hangingPunct="1">
              <a:buFont typeface="Arial" charset="0"/>
              <a:buNone/>
            </a:pPr>
            <a:r>
              <a:rPr lang="en-US" smtClean="0"/>
              <a:t>Date: April 9, 1865</a:t>
            </a:r>
          </a:p>
          <a:p>
            <a:pPr marL="0" indent="0" eaLnBrk="1" hangingPunct="1">
              <a:buFont typeface="Arial" charset="0"/>
              <a:buNone/>
            </a:pPr>
            <a:r>
              <a:rPr lang="en-US" smtClean="0"/>
              <a:t>Description:</a:t>
            </a:r>
          </a:p>
          <a:p>
            <a:pPr marL="0" indent="0" eaLnBrk="1" hangingPunct="1">
              <a:buFont typeface="Arial" charset="0"/>
              <a:buNone/>
            </a:pPr>
            <a:r>
              <a:rPr lang="en-US" smtClean="0"/>
              <a:t>A portrait of President Lincoln a few days before his assassination in 1865</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The Photographs</a:t>
            </a:r>
          </a:p>
        </p:txBody>
      </p:sp>
      <p:sp>
        <p:nvSpPr>
          <p:cNvPr id="8195" name="Text Placeholder 2"/>
          <p:cNvSpPr>
            <a:spLocks noGrp="1"/>
          </p:cNvSpPr>
          <p:nvPr>
            <p:ph type="body" idx="1"/>
          </p:nvPr>
        </p:nvSpPr>
        <p:spPr/>
        <p:txBody>
          <a:bodyPr/>
          <a:lstStyle/>
          <a:p>
            <a:pPr algn="ctr" eaLnBrk="1" hangingPunct="1"/>
            <a:r>
              <a:rPr lang="en-US" smtClean="0"/>
              <a:t>1860</a:t>
            </a:r>
          </a:p>
        </p:txBody>
      </p:sp>
      <p:sp>
        <p:nvSpPr>
          <p:cNvPr id="8196" name="Text Placeholder 4"/>
          <p:cNvSpPr>
            <a:spLocks noGrp="1"/>
          </p:cNvSpPr>
          <p:nvPr>
            <p:ph type="body" sz="quarter" idx="3"/>
          </p:nvPr>
        </p:nvSpPr>
        <p:spPr/>
        <p:txBody>
          <a:bodyPr/>
          <a:lstStyle/>
          <a:p>
            <a:pPr algn="ctr" eaLnBrk="1" hangingPunct="1"/>
            <a:r>
              <a:rPr lang="en-US" smtClean="0"/>
              <a:t>1865</a:t>
            </a:r>
          </a:p>
        </p:txBody>
      </p:sp>
      <p:pic>
        <p:nvPicPr>
          <p:cNvPr id="819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286000"/>
            <a:ext cx="3068638" cy="377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4"/>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5486400" y="2382838"/>
            <a:ext cx="2597150" cy="357822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Analysis: Photographs</a:t>
            </a:r>
          </a:p>
        </p:txBody>
      </p:sp>
      <p:sp>
        <p:nvSpPr>
          <p:cNvPr id="9219" name="Text Placeholder 2"/>
          <p:cNvSpPr>
            <a:spLocks noGrp="1"/>
          </p:cNvSpPr>
          <p:nvPr>
            <p:ph idx="1"/>
          </p:nvPr>
        </p:nvSpPr>
        <p:spPr>
          <a:xfrm>
            <a:off x="457200" y="1524000"/>
            <a:ext cx="8229600" cy="4525963"/>
          </a:xfrm>
        </p:spPr>
        <p:txBody>
          <a:bodyPr/>
          <a:lstStyle/>
          <a:p>
            <a:pPr marL="0" indent="0" eaLnBrk="1" hangingPunct="1">
              <a:buFont typeface="Arial" charset="0"/>
              <a:buNone/>
            </a:pPr>
            <a:r>
              <a:rPr lang="en-US" sz="2400" smtClean="0"/>
              <a:t>These images are fascinating to me. The fact that the Presidency aged Lincoln so much is just so difficult to believe. Obviously, the most dominant parts of the images are his facial feature, and how he looked so worn, tired, and frankly, old in the second, compared to himself while he was running for the Presidency. The first picture (1860) was taken during his Presidential Campaign, and it was simply a portrait. The second photograph (1865), was taken before his assassination, and likely the last of the portraits of Lincoln ever taken. I can connect, particularly the second photograph to the events of the civil war, by the fact that a grueling war or “Domestic Crisis”, caused so much aging in Lincoln’s face. He probably had done so much traveling visiting troops and spent countless sleepless nights planning strategy to cause such a drastic change.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6"/>
          <p:cNvSpPr>
            <a:spLocks noGrp="1"/>
          </p:cNvSpPr>
          <p:nvPr>
            <p:ph type="title"/>
          </p:nvPr>
        </p:nvSpPr>
        <p:spPr/>
        <p:txBody>
          <a:bodyPr/>
          <a:lstStyle/>
          <a:p>
            <a:pPr eaLnBrk="1" hangingPunct="1"/>
            <a:r>
              <a:rPr lang="en-US" smtClean="0"/>
              <a:t>General Information: </a:t>
            </a:r>
            <a:br>
              <a:rPr lang="en-US" smtClean="0"/>
            </a:br>
            <a:r>
              <a:rPr lang="en-US" smtClean="0"/>
              <a:t>Song Lyrics</a:t>
            </a:r>
          </a:p>
        </p:txBody>
      </p:sp>
      <p:sp>
        <p:nvSpPr>
          <p:cNvPr id="10243" name="Content Placeholder 7"/>
          <p:cNvSpPr>
            <a:spLocks noGrp="1"/>
          </p:cNvSpPr>
          <p:nvPr>
            <p:ph idx="1"/>
          </p:nvPr>
        </p:nvSpPr>
        <p:spPr/>
        <p:txBody>
          <a:bodyPr/>
          <a:lstStyle/>
          <a:p>
            <a:pPr marL="0" indent="0" eaLnBrk="1" hangingPunct="1">
              <a:buFont typeface="Arial" charset="0"/>
              <a:buNone/>
            </a:pPr>
            <a:r>
              <a:rPr lang="en-US" smtClean="0"/>
              <a:t>Author: James Sloan Gibbons</a:t>
            </a:r>
          </a:p>
          <a:p>
            <a:pPr marL="0" indent="0" eaLnBrk="1" hangingPunct="1">
              <a:buFont typeface="Arial" charset="0"/>
              <a:buNone/>
            </a:pPr>
            <a:r>
              <a:rPr lang="en-US" smtClean="0"/>
              <a:t>Date: 1862</a:t>
            </a:r>
          </a:p>
          <a:p>
            <a:pPr marL="0" indent="0" eaLnBrk="1" hangingPunct="1">
              <a:buFont typeface="Arial" charset="0"/>
              <a:buNone/>
            </a:pPr>
            <a:r>
              <a:rPr lang="en-US" smtClean="0"/>
              <a:t>Title: “We Are Coming Father Abra’am 300,000 More”</a:t>
            </a:r>
          </a:p>
          <a:p>
            <a:pPr marL="0" indent="0" eaLnBrk="1" hangingPunct="1">
              <a:buFont typeface="Arial" charset="0"/>
              <a:buNone/>
            </a:pPr>
            <a:r>
              <a:rPr lang="en-US" smtClean="0"/>
              <a:t>Place of Origin: The Union (Pennsylvania)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872</Words>
  <Application>Microsoft Office PowerPoint</Application>
  <PresentationFormat>On-screen Show (4:3)</PresentationFormat>
  <Paragraphs>56</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Calibri</vt:lpstr>
      <vt:lpstr>Arial</vt:lpstr>
      <vt:lpstr>Office Theme</vt:lpstr>
      <vt:lpstr>The Civil War: Abraham Lincoln  Primary Source Documents</vt:lpstr>
      <vt:lpstr>General Information: Journal/Speech</vt:lpstr>
      <vt:lpstr>Analysis: Journal/Speech</vt:lpstr>
      <vt:lpstr>General Information: Newspaper Article</vt:lpstr>
      <vt:lpstr>Analysis: Newspaper Article</vt:lpstr>
      <vt:lpstr>General Information: Images</vt:lpstr>
      <vt:lpstr>The Photographs</vt:lpstr>
      <vt:lpstr>Analysis: Photographs</vt:lpstr>
      <vt:lpstr>General Information:  Song Lyrics</vt:lpstr>
      <vt:lpstr>Citations</vt:lpstr>
      <vt:lpstr>Analysis: Song Lyrics</vt:lpstr>
    </vt:vector>
  </TitlesOfParts>
  <Company>NPS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Civil War and Abraham Lincoln</dc:title>
  <dc:creator>Grondin, Nicholas</dc:creator>
  <cp:lastModifiedBy>Grondin, Nicholas</cp:lastModifiedBy>
  <cp:revision>15</cp:revision>
  <dcterms:created xsi:type="dcterms:W3CDTF">2010-12-16T15:10:08Z</dcterms:created>
  <dcterms:modified xsi:type="dcterms:W3CDTF">2010-12-22T15:08:50Z</dcterms:modified>
</cp:coreProperties>
</file>